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660"/>
  </p:normalViewPr>
  <p:slideViewPr>
    <p:cSldViewPr snapToGrid="0">
      <p:cViewPr>
        <p:scale>
          <a:sx n="75" d="100"/>
          <a:sy n="75" d="100"/>
        </p:scale>
        <p:origin x="2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59BA39-882A-4089-B109-D8F1ECCA4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8873E8-E0A3-4379-B9E1-6552983FA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078BAC-EEBD-49DE-95EE-21C58AADD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08/02/2018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D1CEE8-D151-48EA-BC1C-C76FD0774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416725-3D7F-47F8-B003-C4B068458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46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65DBA7-2CE1-46C7-80EB-9A6DCD03B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C9A2BB-8167-4023-98D2-4AE4111BE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444342-C78A-4EF5-82F6-0E10CF5DC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08/02/2018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4D984F-3C33-4617-A97A-338DE8F56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C46D7D-A8A1-4E9E-8218-9773D5135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40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89575D7-FA5F-41DD-A1DB-0606E0B160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30B2DCB-F2D7-4792-A372-E747CEF89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0A1708-C780-421F-AAEA-2477BC38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08/02/2018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B3A5BF-C251-4078-8A02-3EFF1EEA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73EF4B-7A94-4182-8EBC-70E090641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32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7A4026-93F0-40E2-96BB-05E63A0D0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19F5A2-0635-4E8B-B3CA-AD6D091F8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555B5D-731A-483C-B11F-60A03017D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08/02/2018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7D6880-66C5-4C25-BDB3-0442F07C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134AE9-3BB7-420A-B5AE-4AE7E3AE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8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04814E-FFB7-46C7-8057-37C2F2E0D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7BB648-D483-475C-BF1E-5A2B0FCE8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391C7D-3F05-4553-B17E-0F144E8B6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08/02/2018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477F31-CA16-4FD2-9999-B8250A51E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EE1018-0982-4D32-9382-20A0B412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24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83E9E4-709A-4332-97A0-9EDBEAF64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ECB14B-6278-462D-B41E-19E61AEB0A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96AB6D7-A2EB-41F1-8DFE-39DFE5228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E0C4BE-278A-4F38-BAAA-F35D19EC9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08/02/2018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EBDE145-98DF-4A09-B5E3-E5E6BFAE2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8F6425-DC99-4D84-A196-09A3EE788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09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602C6A-C23F-4097-B6E8-7EBCFA811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28466A-68D9-4B71-88AB-986766180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AD3BF1-2A2E-408B-B84D-75DDDAED7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C91A9A4-0D30-4F66-9921-E3793725D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DBE24B0-AE0F-47C8-A501-0CAFE9EE81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13D68EA-C3FD-44A0-978B-B950D342D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08/02/2018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FB9597E-6034-4A0F-94D6-DB25EFA6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A57E4DA-4817-40BC-A561-18E45C55A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71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7420A9-44A4-41AF-BF87-DE5B556CA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C38765-92F1-4D76-A317-62E59860E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08/02/2018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71208E-CDF3-494C-BB09-39624DAF5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954321-A88D-467C-8D67-46F971CB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74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E534DF0-FB35-46BE-B252-A9388FC66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08/02/2018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686376-21FB-4E2E-B5FC-CC8CCC4B4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6595F3-4F87-45F8-A6D8-EF92F4656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56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660793-0981-4FAA-B502-DA9337324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EB05D6-4425-416A-BD3B-C214B545D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DF650C-20ED-49A6-8C98-B8556CB88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1B721E-DE64-4432-B7FC-E03882A03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08/02/2018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0560A9-403A-4271-A18C-D046E92E5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16E24A-4025-457D-83CD-157325E4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68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758F51-4CDC-407D-9ABD-B7F280E70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135C2F-8068-4734-ADC7-576E3C18F4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5F6E71-50A7-4EDE-894E-F464D9843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65DFCE-6899-46F6-BC75-A241BF3F8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894C-FCAC-4DA3-9E50-47218108B865}" type="datetimeFigureOut">
              <a:rPr lang="fr-FR" smtClean="0"/>
              <a:t>08/02/2018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525337-7491-4337-9C38-24E0EC0E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A2C109-28E1-4853-8EE7-B519DE5E7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00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F588AAD-ED64-4E1E-8985-F6A0B334B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4CBFD3-482C-4591-88A8-E65D6DCC4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CBC844-E3E1-448A-948E-DF99D9CAA6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0894C-FCAC-4DA3-9E50-47218108B865}" type="datetimeFigureOut">
              <a:rPr lang="fr-FR" smtClean="0"/>
              <a:t>08/02/2018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930B62-FBC3-469A-B139-A59B2ADD5B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D3278D-104A-4550-AFF8-25CE8AE27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E209E-D4F9-4B75-A625-C16AB00929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90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6F1F43-949A-45EA-9F05-1AC75DDE6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47460"/>
            <a:ext cx="9144000" cy="1909763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dirty="0"/>
              <a:t>Analyse fonctionnelle Matière communicante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E2032C-B956-4B3B-8143-36A79C4B4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9299"/>
            <a:ext cx="9144000" cy="1655762"/>
          </a:xfrm>
        </p:spPr>
        <p:txBody>
          <a:bodyPr/>
          <a:lstStyle/>
          <a:p>
            <a:r>
              <a:rPr lang="fr-FR" i="1" dirty="0"/>
              <a:t>Résumé de la réunion de projet McBIM du 31/01/2018</a:t>
            </a:r>
          </a:p>
          <a:p>
            <a:r>
              <a:rPr lang="fr-FR" i="1" dirty="0"/>
              <a:t>Version 0.1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1A11EAC-B3ED-4B71-8720-18A7B739E8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555" y="1152939"/>
            <a:ext cx="2429497" cy="79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42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FF4994-6255-4A9A-A575-FF33F98D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Rappels méthodologiques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46EB6A-6DAB-45E7-9447-68FB5FA76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Présentation de la méthode d’analyse fonctionnelle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u="sng" dirty="0"/>
              <a:t>Objectifs :</a:t>
            </a:r>
            <a:r>
              <a:rPr lang="fr-FR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détailler les différents services (appelés aussi fonctions de service) que peut rendre la matière communicante;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Détailler les services en les caractérisant (même processus pour les acteurs concernés);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Choisir les services prépondérants.</a:t>
            </a:r>
          </a:p>
        </p:txBody>
      </p:sp>
    </p:spTree>
    <p:extLst>
      <p:ext uri="{BB962C8B-B14F-4D97-AF65-F5344CB8AC3E}">
        <p14:creationId xmlns:p14="http://schemas.microsoft.com/office/powerpoint/2010/main" val="1610914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02B524AA-C134-4091-8FB3-4B36466BA031}"/>
              </a:ext>
            </a:extLst>
          </p:cNvPr>
          <p:cNvSpPr/>
          <p:nvPr/>
        </p:nvSpPr>
        <p:spPr>
          <a:xfrm>
            <a:off x="4349316" y="2977854"/>
            <a:ext cx="3097696" cy="1361661"/>
          </a:xfrm>
          <a:prstGeom prst="ellipse">
            <a:avLst/>
          </a:prstGeom>
          <a:solidFill>
            <a:srgbClr val="FFFF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Composant préfabriqué de matière communicante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6984755-449E-42E5-8F67-46818CEE8F04}"/>
              </a:ext>
            </a:extLst>
          </p:cNvPr>
          <p:cNvSpPr txBox="1"/>
          <p:nvPr/>
        </p:nvSpPr>
        <p:spPr>
          <a:xfrm>
            <a:off x="99392" y="129209"/>
            <a:ext cx="521944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Truc :</a:t>
            </a:r>
            <a:r>
              <a:rPr lang="fr-FR" dirty="0"/>
              <a:t> élément préfabriqué de matière communicante</a:t>
            </a:r>
          </a:p>
          <a:p>
            <a:r>
              <a:rPr lang="fr-FR" b="1" dirty="0"/>
              <a:t>Phase : </a:t>
            </a:r>
            <a:r>
              <a:rPr lang="fr-FR" dirty="0"/>
              <a:t>temps d’exploitation 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20637CF-F814-447A-B1D3-4C3C549EDDF1}"/>
              </a:ext>
            </a:extLst>
          </p:cNvPr>
          <p:cNvSpPr/>
          <p:nvPr/>
        </p:nvSpPr>
        <p:spPr>
          <a:xfrm>
            <a:off x="-35038" y="4056082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Autres composants </a:t>
            </a:r>
          </a:p>
          <a:p>
            <a:pPr algn="ctr"/>
            <a:r>
              <a:rPr lang="fr-FR" sz="2000" dirty="0"/>
              <a:t>Bâtiment (MC)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7B169D1-E1CA-46C4-A942-E2B007539696}"/>
              </a:ext>
            </a:extLst>
          </p:cNvPr>
          <p:cNvSpPr txBox="1"/>
          <p:nvPr/>
        </p:nvSpPr>
        <p:spPr>
          <a:xfrm>
            <a:off x="7846766" y="129209"/>
            <a:ext cx="4245842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b="1" dirty="0"/>
              <a:t>Phase 1 : </a:t>
            </a:r>
            <a:r>
              <a:rPr lang="fr-FR" dirty="0"/>
              <a:t>phase de conception</a:t>
            </a:r>
          </a:p>
          <a:p>
            <a:r>
              <a:rPr lang="fr-FR" b="1" dirty="0"/>
              <a:t>Phase 2 :</a:t>
            </a:r>
            <a:r>
              <a:rPr lang="fr-FR" dirty="0"/>
              <a:t> phase de fabrication</a:t>
            </a:r>
          </a:p>
          <a:p>
            <a:r>
              <a:rPr lang="fr-FR" b="1" dirty="0"/>
              <a:t>Phase 3 :</a:t>
            </a:r>
            <a:r>
              <a:rPr lang="fr-FR" dirty="0"/>
              <a:t> phase d’exploitation</a:t>
            </a:r>
          </a:p>
          <a:p>
            <a:r>
              <a:rPr lang="fr-FR" b="1" dirty="0"/>
              <a:t>Phase 4 :</a:t>
            </a:r>
            <a:r>
              <a:rPr lang="fr-FR" dirty="0"/>
              <a:t> phase de recyclage (destruction?)</a:t>
            </a:r>
            <a:endParaRPr lang="fr-FR" b="1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9FED989-9C75-4D10-BFD0-6CE91A942089}"/>
              </a:ext>
            </a:extLst>
          </p:cNvPr>
          <p:cNvSpPr/>
          <p:nvPr/>
        </p:nvSpPr>
        <p:spPr>
          <a:xfrm>
            <a:off x="2193170" y="4904238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Systèmes d’information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ABD4D0-FAB4-48C0-B5DB-A75782CCBD48}"/>
              </a:ext>
            </a:extLst>
          </p:cNvPr>
          <p:cNvSpPr/>
          <p:nvPr/>
        </p:nvSpPr>
        <p:spPr>
          <a:xfrm>
            <a:off x="1689139" y="2333109"/>
            <a:ext cx="1517099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Data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54AB593-900D-4F40-BABC-3A3195B0BBED}"/>
              </a:ext>
            </a:extLst>
          </p:cNvPr>
          <p:cNvSpPr txBox="1"/>
          <p:nvPr/>
        </p:nvSpPr>
        <p:spPr>
          <a:xfrm>
            <a:off x="-5220386" y="1329538"/>
            <a:ext cx="4903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Data :</a:t>
            </a:r>
          </a:p>
          <a:p>
            <a:r>
              <a:rPr lang="fr-FR" dirty="0"/>
              <a:t>Données produites par la matière communicante</a:t>
            </a:r>
          </a:p>
          <a:p>
            <a:r>
              <a:rPr lang="fr-FR" dirty="0"/>
              <a:t>Données stockées dans la matières communicante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24E7509-507C-4B7C-96F8-6ED167A8C293}"/>
              </a:ext>
            </a:extLst>
          </p:cNvPr>
          <p:cNvSpPr/>
          <p:nvPr/>
        </p:nvSpPr>
        <p:spPr>
          <a:xfrm>
            <a:off x="5318834" y="507644"/>
            <a:ext cx="1912415" cy="81777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Utilisateur</a:t>
            </a:r>
          </a:p>
          <a:p>
            <a:pPr algn="ctr"/>
            <a:r>
              <a:rPr lang="fr-FR" sz="2000" dirty="0"/>
              <a:t>(Acteurs)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2E5DF97-AC1D-4273-A3A0-095B24EB209E}"/>
              </a:ext>
            </a:extLst>
          </p:cNvPr>
          <p:cNvSpPr/>
          <p:nvPr/>
        </p:nvSpPr>
        <p:spPr>
          <a:xfrm>
            <a:off x="6762056" y="1392581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Gestionnaire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5E0500D4-E8D6-46F3-86E3-4D0BB9AEE53D}"/>
              </a:ext>
            </a:extLst>
          </p:cNvPr>
          <p:cNvSpPr/>
          <p:nvPr/>
        </p:nvSpPr>
        <p:spPr>
          <a:xfrm>
            <a:off x="7755088" y="2570034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amonts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4F4CD85-07AA-46CB-A48E-5F8FF8D0F368}"/>
              </a:ext>
            </a:extLst>
          </p:cNvPr>
          <p:cNvSpPr/>
          <p:nvPr/>
        </p:nvSpPr>
        <p:spPr>
          <a:xfrm>
            <a:off x="9318053" y="4140104"/>
            <a:ext cx="1756386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Normes ?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9B2F0D5-8E2D-4206-80DA-A7A49DD26A4E}"/>
              </a:ext>
            </a:extLst>
          </p:cNvPr>
          <p:cNvSpPr txBox="1"/>
          <p:nvPr/>
        </p:nvSpPr>
        <p:spPr>
          <a:xfrm>
            <a:off x="11155368" y="4224638"/>
            <a:ext cx="3441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Normes vont changer.</a:t>
            </a:r>
          </a:p>
          <a:p>
            <a:r>
              <a:rPr lang="fr-FR" dirty="0"/>
              <a:t>Passage de normes descriptives à normes performancielles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63D297A7-8760-443F-A358-57312DD2AE63}"/>
              </a:ext>
            </a:extLst>
          </p:cNvPr>
          <p:cNvCxnSpPr>
            <a:cxnSpLocks/>
            <a:stCxn id="4" idx="6"/>
            <a:endCxn id="17" idx="2"/>
          </p:cNvCxnSpPr>
          <p:nvPr/>
        </p:nvCxnSpPr>
        <p:spPr>
          <a:xfrm>
            <a:off x="7447012" y="3658685"/>
            <a:ext cx="1871041" cy="9758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>
            <a:extLst>
              <a:ext uri="{FF2B5EF4-FFF2-40B4-BE49-F238E27FC236}">
                <a16:creationId xmlns:a16="http://schemas.microsoft.com/office/drawing/2014/main" id="{F161679D-D0FD-481B-A583-5BAFA929FACE}"/>
              </a:ext>
            </a:extLst>
          </p:cNvPr>
          <p:cNvSpPr/>
          <p:nvPr/>
        </p:nvSpPr>
        <p:spPr>
          <a:xfrm>
            <a:off x="4801611" y="5358262"/>
            <a:ext cx="2552700" cy="122256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extérieur</a:t>
            </a:r>
          </a:p>
          <a:p>
            <a:pPr algn="ctr"/>
            <a:r>
              <a:rPr lang="fr-FR" sz="2000" dirty="0"/>
              <a:t>(air, humidité)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1C483B8E-98C7-4D82-BBAE-D3CD75257B8F}"/>
              </a:ext>
            </a:extLst>
          </p:cNvPr>
          <p:cNvSpPr/>
          <p:nvPr/>
        </p:nvSpPr>
        <p:spPr>
          <a:xfrm>
            <a:off x="7374904" y="5182478"/>
            <a:ext cx="2552700" cy="1200329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intérieur (C0²,COV,…)</a:t>
            </a:r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EF8AF4A1-0BC9-4B2A-8A5D-2E906D6CDA62}"/>
              </a:ext>
            </a:extLst>
          </p:cNvPr>
          <p:cNvSpPr/>
          <p:nvPr/>
        </p:nvSpPr>
        <p:spPr>
          <a:xfrm>
            <a:off x="4571999" y="3472327"/>
            <a:ext cx="406401" cy="505646"/>
          </a:xfrm>
          <a:prstGeom prst="arc">
            <a:avLst>
              <a:gd name="adj1" fmla="val 908126"/>
              <a:gd name="adj2" fmla="val 20416866"/>
            </a:avLst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040F380B-BD23-41D5-8268-8E175D0D83C5}"/>
              </a:ext>
            </a:extLst>
          </p:cNvPr>
          <p:cNvSpPr/>
          <p:nvPr/>
        </p:nvSpPr>
        <p:spPr>
          <a:xfrm>
            <a:off x="360944" y="5733989"/>
            <a:ext cx="1958392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Objets connectés 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E4A53767-447C-41DA-8CBB-BEDA04350F10}"/>
              </a:ext>
            </a:extLst>
          </p:cNvPr>
          <p:cNvSpPr/>
          <p:nvPr/>
        </p:nvSpPr>
        <p:spPr>
          <a:xfrm>
            <a:off x="2234768" y="1095779"/>
            <a:ext cx="3292535" cy="1246258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métiers</a:t>
            </a:r>
          </a:p>
          <a:p>
            <a:pPr algn="ctr"/>
            <a:r>
              <a:rPr lang="fr-FR" sz="2000" dirty="0"/>
              <a:t>(Pompiers/ maint./</a:t>
            </a:r>
            <a:r>
              <a:rPr lang="fr-FR" sz="2000" dirty="0" err="1"/>
              <a:t>nett</a:t>
            </a:r>
            <a:r>
              <a:rPr lang="fr-FR" sz="2000" dirty="0"/>
              <a:t>.)</a:t>
            </a: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3D44D473-C59B-4573-8023-0825096C9B6A}"/>
              </a:ext>
            </a:extLst>
          </p:cNvPr>
          <p:cNvSpPr/>
          <p:nvPr/>
        </p:nvSpPr>
        <p:spPr>
          <a:xfrm>
            <a:off x="9778270" y="3155311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Smart City</a:t>
            </a:r>
          </a:p>
          <a:p>
            <a:pPr algn="ctr"/>
            <a:r>
              <a:rPr lang="fr-FR" sz="2000" dirty="0"/>
              <a:t>(SIG)</a:t>
            </a:r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130A5E73-99ED-44A1-913F-19C4F073B83D}"/>
              </a:ext>
            </a:extLst>
          </p:cNvPr>
          <p:cNvSpPr/>
          <p:nvPr/>
        </p:nvSpPr>
        <p:spPr>
          <a:xfrm>
            <a:off x="9969687" y="1979906"/>
            <a:ext cx="2085619" cy="93469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Composants inertes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4EA8D2ED-0AE5-4073-9567-45EE54ECA099}"/>
              </a:ext>
            </a:extLst>
          </p:cNvPr>
          <p:cNvSpPr txBox="1"/>
          <p:nvPr/>
        </p:nvSpPr>
        <p:spPr>
          <a:xfrm>
            <a:off x="8725563" y="4221234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F1</a:t>
            </a:r>
          </a:p>
        </p:txBody>
      </p:sp>
      <p:cxnSp>
        <p:nvCxnSpPr>
          <p:cNvPr id="93" name="Connecteur : en angle 92">
            <a:extLst>
              <a:ext uri="{FF2B5EF4-FFF2-40B4-BE49-F238E27FC236}">
                <a16:creationId xmlns:a16="http://schemas.microsoft.com/office/drawing/2014/main" id="{9724FB8B-F03B-4141-8831-10EE8BDAB162}"/>
              </a:ext>
            </a:extLst>
          </p:cNvPr>
          <p:cNvCxnSpPr>
            <a:cxnSpLocks/>
            <a:stCxn id="33" idx="0"/>
            <a:endCxn id="39" idx="1"/>
          </p:cNvCxnSpPr>
          <p:nvPr/>
        </p:nvCxnSpPr>
        <p:spPr>
          <a:xfrm rot="5400000" flipH="1" flipV="1">
            <a:off x="6913349" y="4522874"/>
            <a:ext cx="12700" cy="1670777"/>
          </a:xfrm>
          <a:prstGeom prst="curvedConnector3">
            <a:avLst>
              <a:gd name="adj1" fmla="val 1038412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>
            <a:extLst>
              <a:ext uri="{FF2B5EF4-FFF2-40B4-BE49-F238E27FC236}">
                <a16:creationId xmlns:a16="http://schemas.microsoft.com/office/drawing/2014/main" id="{45B1FC2F-61F7-4DF1-8E6B-DD67A410503B}"/>
              </a:ext>
            </a:extLst>
          </p:cNvPr>
          <p:cNvSpPr txBox="1"/>
          <p:nvPr/>
        </p:nvSpPr>
        <p:spPr>
          <a:xfrm>
            <a:off x="5903411" y="4686303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F2</a:t>
            </a:r>
          </a:p>
        </p:txBody>
      </p:sp>
      <p:cxnSp>
        <p:nvCxnSpPr>
          <p:cNvPr id="104" name="Connecteur : en angle 92">
            <a:extLst>
              <a:ext uri="{FF2B5EF4-FFF2-40B4-BE49-F238E27FC236}">
                <a16:creationId xmlns:a16="http://schemas.microsoft.com/office/drawing/2014/main" id="{6AB67AB7-02DD-40F0-989F-D31C8DEDF87A}"/>
              </a:ext>
            </a:extLst>
          </p:cNvPr>
          <p:cNvCxnSpPr>
            <a:cxnSpLocks/>
          </p:cNvCxnSpPr>
          <p:nvPr/>
        </p:nvCxnSpPr>
        <p:spPr>
          <a:xfrm rot="16200000" flipH="1">
            <a:off x="6366691" y="2920646"/>
            <a:ext cx="2945779" cy="1559103"/>
          </a:xfrm>
          <a:prstGeom prst="curvedConnector3">
            <a:avLst>
              <a:gd name="adj1" fmla="val 751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ZoneTexte 100">
            <a:extLst>
              <a:ext uri="{FF2B5EF4-FFF2-40B4-BE49-F238E27FC236}">
                <a16:creationId xmlns:a16="http://schemas.microsoft.com/office/drawing/2014/main" id="{06BC3EEF-7E6C-42A8-8CAE-565A3F653659}"/>
              </a:ext>
            </a:extLst>
          </p:cNvPr>
          <p:cNvSpPr txBox="1"/>
          <p:nvPr/>
        </p:nvSpPr>
        <p:spPr>
          <a:xfrm>
            <a:off x="8206385" y="4632206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F3</a:t>
            </a: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CA624810-7E49-40D7-B6D0-699917AA6818}"/>
              </a:ext>
            </a:extLst>
          </p:cNvPr>
          <p:cNvSpPr/>
          <p:nvPr/>
        </p:nvSpPr>
        <p:spPr>
          <a:xfrm>
            <a:off x="348766" y="2957366"/>
            <a:ext cx="1900444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Les autres gens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DDC41E9A-D3E6-42B5-8FD5-49EC855E4104}"/>
              </a:ext>
            </a:extLst>
          </p:cNvPr>
          <p:cNvSpPr/>
          <p:nvPr/>
        </p:nvSpPr>
        <p:spPr>
          <a:xfrm>
            <a:off x="5599416" y="1191802"/>
            <a:ext cx="1448656" cy="2353888"/>
          </a:xfrm>
          <a:custGeom>
            <a:avLst/>
            <a:gdLst>
              <a:gd name="connsiteX0" fmla="*/ 0 w 1448656"/>
              <a:gd name="connsiteY0" fmla="*/ 0 h 2353888"/>
              <a:gd name="connsiteX1" fmla="*/ 102741 w 1448656"/>
              <a:gd name="connsiteY1" fmla="*/ 1561672 h 2353888"/>
              <a:gd name="connsiteX2" fmla="*/ 606175 w 1448656"/>
              <a:gd name="connsiteY2" fmla="*/ 2270589 h 2353888"/>
              <a:gd name="connsiteX3" fmla="*/ 1130157 w 1448656"/>
              <a:gd name="connsiteY3" fmla="*/ 2198670 h 2353888"/>
              <a:gd name="connsiteX4" fmla="*/ 1448656 w 1448656"/>
              <a:gd name="connsiteY4" fmla="*/ 1006868 h 2353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8656" h="2353888">
                <a:moveTo>
                  <a:pt x="0" y="0"/>
                </a:moveTo>
                <a:cubicBezTo>
                  <a:pt x="856" y="591620"/>
                  <a:pt x="1712" y="1183241"/>
                  <a:pt x="102741" y="1561672"/>
                </a:cubicBezTo>
                <a:cubicBezTo>
                  <a:pt x="203770" y="1940104"/>
                  <a:pt x="434939" y="2164423"/>
                  <a:pt x="606175" y="2270589"/>
                </a:cubicBezTo>
                <a:cubicBezTo>
                  <a:pt x="777411" y="2376755"/>
                  <a:pt x="989744" y="2409290"/>
                  <a:pt x="1130157" y="2198670"/>
                </a:cubicBezTo>
                <a:cubicBezTo>
                  <a:pt x="1270571" y="1988050"/>
                  <a:pt x="1359613" y="1497459"/>
                  <a:pt x="1448656" y="100686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807B5C16-0221-4EF6-AD70-1D44A3DF80A6}"/>
              </a:ext>
            </a:extLst>
          </p:cNvPr>
          <p:cNvSpPr txBox="1"/>
          <p:nvPr/>
        </p:nvSpPr>
        <p:spPr>
          <a:xfrm>
            <a:off x="6694822" y="2612189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F4</a:t>
            </a:r>
          </a:p>
        </p:txBody>
      </p:sp>
      <p:cxnSp>
        <p:nvCxnSpPr>
          <p:cNvPr id="19" name="Connecteur : en angle 18">
            <a:extLst>
              <a:ext uri="{FF2B5EF4-FFF2-40B4-BE49-F238E27FC236}">
                <a16:creationId xmlns:a16="http://schemas.microsoft.com/office/drawing/2014/main" id="{6AA52040-3E61-4395-B58D-E16425662896}"/>
              </a:ext>
            </a:extLst>
          </p:cNvPr>
          <p:cNvCxnSpPr>
            <a:cxnSpLocks/>
            <a:stCxn id="70" idx="5"/>
            <a:endCxn id="10" idx="6"/>
          </p:cNvCxnSpPr>
          <p:nvPr/>
        </p:nvCxnSpPr>
        <p:spPr>
          <a:xfrm rot="5400000">
            <a:off x="3244846" y="3660553"/>
            <a:ext cx="3301303" cy="299251"/>
          </a:xfrm>
          <a:prstGeom prst="curvedConnector2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2" name="ZoneTexte 171">
            <a:extLst>
              <a:ext uri="{FF2B5EF4-FFF2-40B4-BE49-F238E27FC236}">
                <a16:creationId xmlns:a16="http://schemas.microsoft.com/office/drawing/2014/main" id="{E16C230E-533D-4554-B4DF-818CFDE41EE7}"/>
              </a:ext>
            </a:extLst>
          </p:cNvPr>
          <p:cNvSpPr txBox="1"/>
          <p:nvPr/>
        </p:nvSpPr>
        <p:spPr>
          <a:xfrm>
            <a:off x="4735018" y="4577162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F5</a:t>
            </a:r>
          </a:p>
        </p:txBody>
      </p:sp>
      <p:cxnSp>
        <p:nvCxnSpPr>
          <p:cNvPr id="25" name="Connecteur : en angle 24">
            <a:extLst>
              <a:ext uri="{FF2B5EF4-FFF2-40B4-BE49-F238E27FC236}">
                <a16:creationId xmlns:a16="http://schemas.microsoft.com/office/drawing/2014/main" id="{EE87EE7B-F885-4709-824F-D9A8E6C46BD0}"/>
              </a:ext>
            </a:extLst>
          </p:cNvPr>
          <p:cNvCxnSpPr>
            <a:cxnSpLocks/>
            <a:stCxn id="11" idx="4"/>
            <a:endCxn id="70" idx="5"/>
          </p:cNvCxnSpPr>
          <p:nvPr/>
        </p:nvCxnSpPr>
        <p:spPr>
          <a:xfrm rot="5400000" flipH="1" flipV="1">
            <a:off x="3268409" y="1338806"/>
            <a:ext cx="955992" cy="2597433"/>
          </a:xfrm>
          <a:prstGeom prst="curvedConnector3">
            <a:avLst>
              <a:gd name="adj1" fmla="val -9484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ZoneTexte 126">
            <a:extLst>
              <a:ext uri="{FF2B5EF4-FFF2-40B4-BE49-F238E27FC236}">
                <a16:creationId xmlns:a16="http://schemas.microsoft.com/office/drawing/2014/main" id="{9C65E1F4-B577-4A3A-B2CC-E270D902F1FB}"/>
              </a:ext>
            </a:extLst>
          </p:cNvPr>
          <p:cNvSpPr txBox="1"/>
          <p:nvPr/>
        </p:nvSpPr>
        <p:spPr>
          <a:xfrm>
            <a:off x="3421179" y="3825212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F6</a:t>
            </a:r>
          </a:p>
        </p:txBody>
      </p:sp>
    </p:spTree>
    <p:extLst>
      <p:ext uri="{BB962C8B-B14F-4D97-AF65-F5344CB8AC3E}">
        <p14:creationId xmlns:p14="http://schemas.microsoft.com/office/powerpoint/2010/main" val="4077614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02B524AA-C134-4091-8FB3-4B36466BA031}"/>
              </a:ext>
            </a:extLst>
          </p:cNvPr>
          <p:cNvSpPr/>
          <p:nvPr/>
        </p:nvSpPr>
        <p:spPr>
          <a:xfrm>
            <a:off x="4349316" y="2977854"/>
            <a:ext cx="3097696" cy="1361661"/>
          </a:xfrm>
          <a:prstGeom prst="ellipse">
            <a:avLst/>
          </a:prstGeom>
          <a:solidFill>
            <a:srgbClr val="FFFF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Composant préfabriqué de matière communicante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6984755-449E-42E5-8F67-46818CEE8F04}"/>
              </a:ext>
            </a:extLst>
          </p:cNvPr>
          <p:cNvSpPr txBox="1"/>
          <p:nvPr/>
        </p:nvSpPr>
        <p:spPr>
          <a:xfrm>
            <a:off x="99392" y="129209"/>
            <a:ext cx="521944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Truc :</a:t>
            </a:r>
            <a:r>
              <a:rPr lang="fr-FR" dirty="0"/>
              <a:t> élément préfabriqué de matière communicante</a:t>
            </a:r>
          </a:p>
          <a:p>
            <a:r>
              <a:rPr lang="fr-FR" b="1" dirty="0"/>
              <a:t>Phase : </a:t>
            </a:r>
            <a:r>
              <a:rPr lang="fr-FR" dirty="0"/>
              <a:t>temps d’exploitation 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20637CF-F814-447A-B1D3-4C3C549EDDF1}"/>
              </a:ext>
            </a:extLst>
          </p:cNvPr>
          <p:cNvSpPr/>
          <p:nvPr/>
        </p:nvSpPr>
        <p:spPr>
          <a:xfrm>
            <a:off x="-35038" y="4056082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Autres composants </a:t>
            </a:r>
          </a:p>
          <a:p>
            <a:pPr algn="ctr"/>
            <a:r>
              <a:rPr lang="fr-FR" sz="2000" dirty="0"/>
              <a:t>Bâtiment (MC)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7B169D1-E1CA-46C4-A942-E2B007539696}"/>
              </a:ext>
            </a:extLst>
          </p:cNvPr>
          <p:cNvSpPr txBox="1"/>
          <p:nvPr/>
        </p:nvSpPr>
        <p:spPr>
          <a:xfrm>
            <a:off x="7846766" y="129209"/>
            <a:ext cx="4245842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b="1" dirty="0"/>
              <a:t>Phase 1 : </a:t>
            </a:r>
            <a:r>
              <a:rPr lang="fr-FR" dirty="0"/>
              <a:t>phase de conception</a:t>
            </a:r>
          </a:p>
          <a:p>
            <a:r>
              <a:rPr lang="fr-FR" b="1" dirty="0"/>
              <a:t>Phase 2 :</a:t>
            </a:r>
            <a:r>
              <a:rPr lang="fr-FR" dirty="0"/>
              <a:t> phase de fabrication</a:t>
            </a:r>
          </a:p>
          <a:p>
            <a:r>
              <a:rPr lang="fr-FR" b="1" dirty="0"/>
              <a:t>Phase 3 :</a:t>
            </a:r>
            <a:r>
              <a:rPr lang="fr-FR" dirty="0"/>
              <a:t> phase d’exploitation</a:t>
            </a:r>
          </a:p>
          <a:p>
            <a:r>
              <a:rPr lang="fr-FR" b="1" dirty="0"/>
              <a:t>Phase 4 :</a:t>
            </a:r>
            <a:r>
              <a:rPr lang="fr-FR" dirty="0"/>
              <a:t> phase de recyclage (destruction?)</a:t>
            </a:r>
            <a:endParaRPr lang="fr-FR" b="1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9FED989-9C75-4D10-BFD0-6CE91A942089}"/>
              </a:ext>
            </a:extLst>
          </p:cNvPr>
          <p:cNvSpPr/>
          <p:nvPr/>
        </p:nvSpPr>
        <p:spPr>
          <a:xfrm>
            <a:off x="2193170" y="4904238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Systèmes d’information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ABD4D0-FAB4-48C0-B5DB-A75782CCBD48}"/>
              </a:ext>
            </a:extLst>
          </p:cNvPr>
          <p:cNvSpPr/>
          <p:nvPr/>
        </p:nvSpPr>
        <p:spPr>
          <a:xfrm>
            <a:off x="1054444" y="1953011"/>
            <a:ext cx="1517099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Data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54AB593-900D-4F40-BABC-3A3195B0BBED}"/>
              </a:ext>
            </a:extLst>
          </p:cNvPr>
          <p:cNvSpPr txBox="1"/>
          <p:nvPr/>
        </p:nvSpPr>
        <p:spPr>
          <a:xfrm>
            <a:off x="-5220386" y="1329538"/>
            <a:ext cx="4903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Data :</a:t>
            </a:r>
          </a:p>
          <a:p>
            <a:r>
              <a:rPr lang="fr-FR" dirty="0"/>
              <a:t>Données produites par la matière communicante</a:t>
            </a:r>
          </a:p>
          <a:p>
            <a:r>
              <a:rPr lang="fr-FR" dirty="0"/>
              <a:t>Données stockées dans la matières communicante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24E7509-507C-4B7C-96F8-6ED167A8C293}"/>
              </a:ext>
            </a:extLst>
          </p:cNvPr>
          <p:cNvSpPr/>
          <p:nvPr/>
        </p:nvSpPr>
        <p:spPr>
          <a:xfrm>
            <a:off x="5318834" y="507644"/>
            <a:ext cx="1912415" cy="81777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Utilisateur</a:t>
            </a:r>
          </a:p>
          <a:p>
            <a:pPr algn="ctr"/>
            <a:r>
              <a:rPr lang="fr-FR" sz="2000" dirty="0"/>
              <a:t>(Acteurs)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2E5DF97-AC1D-4273-A3A0-095B24EB209E}"/>
              </a:ext>
            </a:extLst>
          </p:cNvPr>
          <p:cNvSpPr/>
          <p:nvPr/>
        </p:nvSpPr>
        <p:spPr>
          <a:xfrm>
            <a:off x="5894185" y="1394730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Gestionnaire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5E0500D4-E8D6-46F3-86E3-4D0BB9AEE53D}"/>
              </a:ext>
            </a:extLst>
          </p:cNvPr>
          <p:cNvSpPr/>
          <p:nvPr/>
        </p:nvSpPr>
        <p:spPr>
          <a:xfrm>
            <a:off x="8651254" y="1811088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amonts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4F4CD85-07AA-46CB-A48E-5F8FF8D0F368}"/>
              </a:ext>
            </a:extLst>
          </p:cNvPr>
          <p:cNvSpPr/>
          <p:nvPr/>
        </p:nvSpPr>
        <p:spPr>
          <a:xfrm>
            <a:off x="9772278" y="4611565"/>
            <a:ext cx="1756386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Normes ?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9B2F0D5-8E2D-4206-80DA-A7A49DD26A4E}"/>
              </a:ext>
            </a:extLst>
          </p:cNvPr>
          <p:cNvSpPr txBox="1"/>
          <p:nvPr/>
        </p:nvSpPr>
        <p:spPr>
          <a:xfrm>
            <a:off x="11155368" y="4224638"/>
            <a:ext cx="3441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Normes vont changer.</a:t>
            </a:r>
          </a:p>
          <a:p>
            <a:r>
              <a:rPr lang="fr-FR" dirty="0"/>
              <a:t>Passage de normes descriptives à normes performancielles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554F5056-BD48-4C54-9EAA-61BCFF269B1A}"/>
              </a:ext>
            </a:extLst>
          </p:cNvPr>
          <p:cNvCxnSpPr>
            <a:cxnSpLocks/>
            <a:stCxn id="4" idx="3"/>
            <a:endCxn id="6" idx="6"/>
          </p:cNvCxnSpPr>
          <p:nvPr/>
        </p:nvCxnSpPr>
        <p:spPr>
          <a:xfrm rot="5400000">
            <a:off x="3424028" y="3233739"/>
            <a:ext cx="472570" cy="2285300"/>
          </a:xfrm>
          <a:prstGeom prst="curved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>
            <a:extLst>
              <a:ext uri="{FF2B5EF4-FFF2-40B4-BE49-F238E27FC236}">
                <a16:creationId xmlns:a16="http://schemas.microsoft.com/office/drawing/2014/main" id="{F161679D-D0FD-481B-A583-5BAFA929FACE}"/>
              </a:ext>
            </a:extLst>
          </p:cNvPr>
          <p:cNvSpPr/>
          <p:nvPr/>
        </p:nvSpPr>
        <p:spPr>
          <a:xfrm>
            <a:off x="4801611" y="5358262"/>
            <a:ext cx="2552700" cy="122256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extérieur</a:t>
            </a:r>
          </a:p>
          <a:p>
            <a:pPr algn="ctr"/>
            <a:r>
              <a:rPr lang="fr-FR" sz="2000" dirty="0"/>
              <a:t>(air, humidité)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1C483B8E-98C7-4D82-BBAE-D3CD75257B8F}"/>
              </a:ext>
            </a:extLst>
          </p:cNvPr>
          <p:cNvSpPr/>
          <p:nvPr/>
        </p:nvSpPr>
        <p:spPr>
          <a:xfrm>
            <a:off x="7374904" y="5182478"/>
            <a:ext cx="2552700" cy="1200329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intérieur (C0²,COV,…)</a:t>
            </a:r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EF8AF4A1-0BC9-4B2A-8A5D-2E906D6CDA62}"/>
              </a:ext>
            </a:extLst>
          </p:cNvPr>
          <p:cNvSpPr/>
          <p:nvPr/>
        </p:nvSpPr>
        <p:spPr>
          <a:xfrm>
            <a:off x="4571999" y="3472327"/>
            <a:ext cx="406401" cy="505646"/>
          </a:xfrm>
          <a:prstGeom prst="arc">
            <a:avLst>
              <a:gd name="adj1" fmla="val 908126"/>
              <a:gd name="adj2" fmla="val 20416866"/>
            </a:avLst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040F380B-BD23-41D5-8268-8E175D0D83C5}"/>
              </a:ext>
            </a:extLst>
          </p:cNvPr>
          <p:cNvSpPr/>
          <p:nvPr/>
        </p:nvSpPr>
        <p:spPr>
          <a:xfrm>
            <a:off x="1528703" y="5690504"/>
            <a:ext cx="1958392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Objets connectés 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E4A53767-447C-41DA-8CBB-BEDA04350F10}"/>
              </a:ext>
            </a:extLst>
          </p:cNvPr>
          <p:cNvSpPr/>
          <p:nvPr/>
        </p:nvSpPr>
        <p:spPr>
          <a:xfrm>
            <a:off x="2234768" y="1095779"/>
            <a:ext cx="3292535" cy="1246258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métiers</a:t>
            </a:r>
          </a:p>
          <a:p>
            <a:pPr algn="ctr"/>
            <a:r>
              <a:rPr lang="fr-FR" sz="2000" dirty="0"/>
              <a:t>(Pompiers/ maint./</a:t>
            </a:r>
            <a:r>
              <a:rPr lang="fr-FR" sz="2000" dirty="0" err="1"/>
              <a:t>nett</a:t>
            </a:r>
            <a:r>
              <a:rPr lang="fr-FR" sz="2000" dirty="0"/>
              <a:t>.)</a:t>
            </a: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3D44D473-C59B-4573-8023-0825096C9B6A}"/>
              </a:ext>
            </a:extLst>
          </p:cNvPr>
          <p:cNvSpPr/>
          <p:nvPr/>
        </p:nvSpPr>
        <p:spPr>
          <a:xfrm>
            <a:off x="9017754" y="2875756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Smart City</a:t>
            </a:r>
          </a:p>
          <a:p>
            <a:pPr algn="ctr"/>
            <a:r>
              <a:rPr lang="fr-FR" sz="2000" dirty="0"/>
              <a:t>(SIG)</a:t>
            </a:r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130A5E73-99ED-44A1-913F-19C4F073B83D}"/>
              </a:ext>
            </a:extLst>
          </p:cNvPr>
          <p:cNvSpPr/>
          <p:nvPr/>
        </p:nvSpPr>
        <p:spPr>
          <a:xfrm>
            <a:off x="8110627" y="3784827"/>
            <a:ext cx="2085619" cy="93469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Composants inertes</a:t>
            </a:r>
          </a:p>
        </p:txBody>
      </p:sp>
      <p:cxnSp>
        <p:nvCxnSpPr>
          <p:cNvPr id="148" name="Connecteur : en angle 147">
            <a:extLst>
              <a:ext uri="{FF2B5EF4-FFF2-40B4-BE49-F238E27FC236}">
                <a16:creationId xmlns:a16="http://schemas.microsoft.com/office/drawing/2014/main" id="{A2A89645-F317-4C8E-89DD-97C2B32F0802}"/>
              </a:ext>
            </a:extLst>
          </p:cNvPr>
          <p:cNvCxnSpPr>
            <a:stCxn id="11" idx="5"/>
            <a:endCxn id="15" idx="4"/>
          </p:cNvCxnSpPr>
          <p:nvPr/>
        </p:nvCxnSpPr>
        <p:spPr>
          <a:xfrm rot="5400000" flipH="1" flipV="1">
            <a:off x="4566703" y="166341"/>
            <a:ext cx="237164" cy="4671833"/>
          </a:xfrm>
          <a:prstGeom prst="curvedConnector3">
            <a:avLst>
              <a:gd name="adj1" fmla="val -32677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ZoneTexte 150">
            <a:extLst>
              <a:ext uri="{FF2B5EF4-FFF2-40B4-BE49-F238E27FC236}">
                <a16:creationId xmlns:a16="http://schemas.microsoft.com/office/drawing/2014/main" id="{4FB4E36A-6EAA-442A-978C-12B825166B1D}"/>
              </a:ext>
            </a:extLst>
          </p:cNvPr>
          <p:cNvSpPr txBox="1"/>
          <p:nvPr/>
        </p:nvSpPr>
        <p:spPr>
          <a:xfrm>
            <a:off x="2941332" y="3000897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F7</a:t>
            </a:r>
          </a:p>
        </p:txBody>
      </p:sp>
      <p:cxnSp>
        <p:nvCxnSpPr>
          <p:cNvPr id="163" name="Connecteur : en angle 162">
            <a:extLst>
              <a:ext uri="{FF2B5EF4-FFF2-40B4-BE49-F238E27FC236}">
                <a16:creationId xmlns:a16="http://schemas.microsoft.com/office/drawing/2014/main" id="{61BB45C9-44FD-4F39-8BE7-3A1C51A2EB49}"/>
              </a:ext>
            </a:extLst>
          </p:cNvPr>
          <p:cNvCxnSpPr>
            <a:stCxn id="15" idx="4"/>
            <a:endCxn id="70" idx="5"/>
          </p:cNvCxnSpPr>
          <p:nvPr/>
        </p:nvCxnSpPr>
        <p:spPr>
          <a:xfrm rot="5400000" flipH="1">
            <a:off x="5921087" y="1283562"/>
            <a:ext cx="224149" cy="1976080"/>
          </a:xfrm>
          <a:prstGeom prst="curvedConnector3">
            <a:avLst>
              <a:gd name="adj1" fmla="val -52692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ZoneTexte 165">
            <a:extLst>
              <a:ext uri="{FF2B5EF4-FFF2-40B4-BE49-F238E27FC236}">
                <a16:creationId xmlns:a16="http://schemas.microsoft.com/office/drawing/2014/main" id="{55BBC9BF-3D51-4E3B-B7C2-4D08253CBBFD}"/>
              </a:ext>
            </a:extLst>
          </p:cNvPr>
          <p:cNvSpPr txBox="1"/>
          <p:nvPr/>
        </p:nvSpPr>
        <p:spPr>
          <a:xfrm>
            <a:off x="5138037" y="2503703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F8</a:t>
            </a:r>
          </a:p>
        </p:txBody>
      </p:sp>
      <p:cxnSp>
        <p:nvCxnSpPr>
          <p:cNvPr id="170" name="Connecteur : en angle 169">
            <a:extLst>
              <a:ext uri="{FF2B5EF4-FFF2-40B4-BE49-F238E27FC236}">
                <a16:creationId xmlns:a16="http://schemas.microsoft.com/office/drawing/2014/main" id="{ACCE70FD-75AA-40AB-8513-AA67F095F081}"/>
              </a:ext>
            </a:extLst>
          </p:cNvPr>
          <p:cNvCxnSpPr>
            <a:stCxn id="14" idx="3"/>
            <a:endCxn id="10" idx="0"/>
          </p:cNvCxnSpPr>
          <p:nvPr/>
        </p:nvCxnSpPr>
        <p:spPr>
          <a:xfrm rot="5400000">
            <a:off x="2684921" y="1990258"/>
            <a:ext cx="3698580" cy="2129380"/>
          </a:xfrm>
          <a:prstGeom prst="curvedConnector3">
            <a:avLst>
              <a:gd name="adj1" fmla="val 922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ZoneTexte 171">
            <a:extLst>
              <a:ext uri="{FF2B5EF4-FFF2-40B4-BE49-F238E27FC236}">
                <a16:creationId xmlns:a16="http://schemas.microsoft.com/office/drawing/2014/main" id="{E16C230E-533D-4554-B4DF-818CFDE41EE7}"/>
              </a:ext>
            </a:extLst>
          </p:cNvPr>
          <p:cNvSpPr txBox="1"/>
          <p:nvPr/>
        </p:nvSpPr>
        <p:spPr>
          <a:xfrm>
            <a:off x="3941832" y="4422596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F10</a:t>
            </a: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CA624810-7E49-40D7-B6D0-699917AA6818}"/>
              </a:ext>
            </a:extLst>
          </p:cNvPr>
          <p:cNvSpPr/>
          <p:nvPr/>
        </p:nvSpPr>
        <p:spPr>
          <a:xfrm>
            <a:off x="348766" y="2957366"/>
            <a:ext cx="1900444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Les autres gens</a:t>
            </a:r>
          </a:p>
        </p:txBody>
      </p:sp>
      <p:sp>
        <p:nvSpPr>
          <p:cNvPr id="30" name="Forme libre : forme 29">
            <a:extLst>
              <a:ext uri="{FF2B5EF4-FFF2-40B4-BE49-F238E27FC236}">
                <a16:creationId xmlns:a16="http://schemas.microsoft.com/office/drawing/2014/main" id="{C04B5781-3BDA-4CC9-8B37-C6997F1CF95A}"/>
              </a:ext>
            </a:extLst>
          </p:cNvPr>
          <p:cNvSpPr/>
          <p:nvPr/>
        </p:nvSpPr>
        <p:spPr>
          <a:xfrm>
            <a:off x="6866407" y="2404153"/>
            <a:ext cx="2102932" cy="1035941"/>
          </a:xfrm>
          <a:custGeom>
            <a:avLst/>
            <a:gdLst>
              <a:gd name="connsiteX0" fmla="*/ 150842 w 2102932"/>
              <a:gd name="connsiteY0" fmla="*/ 0 h 1035941"/>
              <a:gd name="connsiteX1" fmla="*/ 37827 w 2102932"/>
              <a:gd name="connsiteY1" fmla="*/ 904126 h 1035941"/>
              <a:gd name="connsiteX2" fmla="*/ 726195 w 2102932"/>
              <a:gd name="connsiteY2" fmla="*/ 986319 h 1035941"/>
              <a:gd name="connsiteX3" fmla="*/ 1476209 w 2102932"/>
              <a:gd name="connsiteY3" fmla="*/ 472611 h 1035941"/>
              <a:gd name="connsiteX4" fmla="*/ 2102932 w 2102932"/>
              <a:gd name="connsiteY4" fmla="*/ 236305 h 1035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2932" h="1035941">
                <a:moveTo>
                  <a:pt x="150842" y="0"/>
                </a:moveTo>
                <a:cubicBezTo>
                  <a:pt x="46388" y="369870"/>
                  <a:pt x="-58065" y="739740"/>
                  <a:pt x="37827" y="904126"/>
                </a:cubicBezTo>
                <a:cubicBezTo>
                  <a:pt x="133719" y="1068512"/>
                  <a:pt x="486465" y="1058238"/>
                  <a:pt x="726195" y="986319"/>
                </a:cubicBezTo>
                <a:cubicBezTo>
                  <a:pt x="965925" y="914400"/>
                  <a:pt x="1246753" y="597613"/>
                  <a:pt x="1476209" y="472611"/>
                </a:cubicBezTo>
                <a:cubicBezTo>
                  <a:pt x="1705665" y="347609"/>
                  <a:pt x="1904298" y="291957"/>
                  <a:pt x="2102932" y="23630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ZoneTexte 160">
            <a:extLst>
              <a:ext uri="{FF2B5EF4-FFF2-40B4-BE49-F238E27FC236}">
                <a16:creationId xmlns:a16="http://schemas.microsoft.com/office/drawing/2014/main" id="{5C9E35D4-CA96-442A-8F5F-8EA5345E3091}"/>
              </a:ext>
            </a:extLst>
          </p:cNvPr>
          <p:cNvSpPr txBox="1"/>
          <p:nvPr/>
        </p:nvSpPr>
        <p:spPr>
          <a:xfrm>
            <a:off x="7906885" y="2833896"/>
            <a:ext cx="4074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F9</a:t>
            </a:r>
          </a:p>
        </p:txBody>
      </p:sp>
    </p:spTree>
    <p:extLst>
      <p:ext uri="{BB962C8B-B14F-4D97-AF65-F5344CB8AC3E}">
        <p14:creationId xmlns:p14="http://schemas.microsoft.com/office/powerpoint/2010/main" val="418145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02B524AA-C134-4091-8FB3-4B36466BA031}"/>
              </a:ext>
            </a:extLst>
          </p:cNvPr>
          <p:cNvSpPr/>
          <p:nvPr/>
        </p:nvSpPr>
        <p:spPr>
          <a:xfrm>
            <a:off x="4349316" y="2977854"/>
            <a:ext cx="3097696" cy="1361661"/>
          </a:xfrm>
          <a:prstGeom prst="ellipse">
            <a:avLst/>
          </a:prstGeom>
          <a:solidFill>
            <a:srgbClr val="FFFF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Composant préfabriqué de matière communicante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6984755-449E-42E5-8F67-46818CEE8F04}"/>
              </a:ext>
            </a:extLst>
          </p:cNvPr>
          <p:cNvSpPr txBox="1"/>
          <p:nvPr/>
        </p:nvSpPr>
        <p:spPr>
          <a:xfrm>
            <a:off x="99392" y="129209"/>
            <a:ext cx="521944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Truc :</a:t>
            </a:r>
            <a:r>
              <a:rPr lang="fr-FR" dirty="0"/>
              <a:t> élément préfabriqué de matière communicante</a:t>
            </a:r>
          </a:p>
          <a:p>
            <a:r>
              <a:rPr lang="fr-FR" b="1" dirty="0"/>
              <a:t>Phase : </a:t>
            </a:r>
            <a:r>
              <a:rPr lang="fr-FR" dirty="0"/>
              <a:t>temps d’exploitation 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20637CF-F814-447A-B1D3-4C3C549EDDF1}"/>
              </a:ext>
            </a:extLst>
          </p:cNvPr>
          <p:cNvSpPr/>
          <p:nvPr/>
        </p:nvSpPr>
        <p:spPr>
          <a:xfrm>
            <a:off x="-35038" y="3930454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Autres composants </a:t>
            </a:r>
          </a:p>
          <a:p>
            <a:pPr algn="ctr"/>
            <a:r>
              <a:rPr lang="fr-FR" sz="2000" dirty="0"/>
              <a:t>Bâtiment (MC)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7B169D1-E1CA-46C4-A942-E2B007539696}"/>
              </a:ext>
            </a:extLst>
          </p:cNvPr>
          <p:cNvSpPr txBox="1"/>
          <p:nvPr/>
        </p:nvSpPr>
        <p:spPr>
          <a:xfrm>
            <a:off x="7846766" y="129209"/>
            <a:ext cx="4245842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b="1" dirty="0"/>
              <a:t>Phase 1 : </a:t>
            </a:r>
            <a:r>
              <a:rPr lang="fr-FR" dirty="0"/>
              <a:t>phase de conception</a:t>
            </a:r>
          </a:p>
          <a:p>
            <a:r>
              <a:rPr lang="fr-FR" b="1" dirty="0"/>
              <a:t>Phase 2 :</a:t>
            </a:r>
            <a:r>
              <a:rPr lang="fr-FR" dirty="0"/>
              <a:t> phase de fabrication</a:t>
            </a:r>
          </a:p>
          <a:p>
            <a:r>
              <a:rPr lang="fr-FR" b="1" dirty="0"/>
              <a:t>Phase 3 :</a:t>
            </a:r>
            <a:r>
              <a:rPr lang="fr-FR" dirty="0"/>
              <a:t> phase d’exploitation</a:t>
            </a:r>
          </a:p>
          <a:p>
            <a:r>
              <a:rPr lang="fr-FR" b="1" dirty="0"/>
              <a:t>Phase 4 :</a:t>
            </a:r>
            <a:r>
              <a:rPr lang="fr-FR" dirty="0"/>
              <a:t> phase de recyclage (destruction?)</a:t>
            </a:r>
            <a:endParaRPr lang="fr-FR" b="1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9FED989-9C75-4D10-BFD0-6CE91A942089}"/>
              </a:ext>
            </a:extLst>
          </p:cNvPr>
          <p:cNvSpPr/>
          <p:nvPr/>
        </p:nvSpPr>
        <p:spPr>
          <a:xfrm>
            <a:off x="2193170" y="4904238"/>
            <a:ext cx="2552701" cy="111318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Systèmes d’information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ABD4D0-FAB4-48C0-B5DB-A75782CCBD48}"/>
              </a:ext>
            </a:extLst>
          </p:cNvPr>
          <p:cNvSpPr/>
          <p:nvPr/>
        </p:nvSpPr>
        <p:spPr>
          <a:xfrm>
            <a:off x="1054444" y="1953011"/>
            <a:ext cx="1517099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Data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54AB593-900D-4F40-BABC-3A3195B0BBED}"/>
              </a:ext>
            </a:extLst>
          </p:cNvPr>
          <p:cNvSpPr txBox="1"/>
          <p:nvPr/>
        </p:nvSpPr>
        <p:spPr>
          <a:xfrm>
            <a:off x="-5220386" y="1329538"/>
            <a:ext cx="4903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Data :</a:t>
            </a:r>
          </a:p>
          <a:p>
            <a:r>
              <a:rPr lang="fr-FR" dirty="0"/>
              <a:t>Données produites par la matière communicante</a:t>
            </a:r>
          </a:p>
          <a:p>
            <a:r>
              <a:rPr lang="fr-FR" dirty="0"/>
              <a:t>Données stockées dans la matières communicante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24E7509-507C-4B7C-96F8-6ED167A8C293}"/>
              </a:ext>
            </a:extLst>
          </p:cNvPr>
          <p:cNvSpPr/>
          <p:nvPr/>
        </p:nvSpPr>
        <p:spPr>
          <a:xfrm>
            <a:off x="5318834" y="507644"/>
            <a:ext cx="1912415" cy="817774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Utilisateur</a:t>
            </a:r>
          </a:p>
          <a:p>
            <a:pPr algn="ctr"/>
            <a:r>
              <a:rPr lang="fr-FR" sz="2000" dirty="0"/>
              <a:t>(Acteurs)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2E5DF97-AC1D-4273-A3A0-095B24EB209E}"/>
              </a:ext>
            </a:extLst>
          </p:cNvPr>
          <p:cNvSpPr/>
          <p:nvPr/>
        </p:nvSpPr>
        <p:spPr>
          <a:xfrm>
            <a:off x="5962262" y="1303464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Gestionnaire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5E0500D4-E8D6-46F3-86E3-4D0BB9AEE53D}"/>
              </a:ext>
            </a:extLst>
          </p:cNvPr>
          <p:cNvSpPr/>
          <p:nvPr/>
        </p:nvSpPr>
        <p:spPr>
          <a:xfrm>
            <a:off x="8651254" y="1811088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amonts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4F4CD85-07AA-46CB-A48E-5F8FF8D0F368}"/>
              </a:ext>
            </a:extLst>
          </p:cNvPr>
          <p:cNvSpPr/>
          <p:nvPr/>
        </p:nvSpPr>
        <p:spPr>
          <a:xfrm>
            <a:off x="9318053" y="4140104"/>
            <a:ext cx="1756386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Normes ?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F161679D-D0FD-481B-A583-5BAFA929FACE}"/>
              </a:ext>
            </a:extLst>
          </p:cNvPr>
          <p:cNvSpPr/>
          <p:nvPr/>
        </p:nvSpPr>
        <p:spPr>
          <a:xfrm>
            <a:off x="4760428" y="5506231"/>
            <a:ext cx="2552700" cy="122256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extérieur</a:t>
            </a:r>
          </a:p>
          <a:p>
            <a:pPr algn="ctr"/>
            <a:r>
              <a:rPr lang="fr-FR" sz="2000" dirty="0"/>
              <a:t>(air, humidité)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1C483B8E-98C7-4D82-BBAE-D3CD75257B8F}"/>
              </a:ext>
            </a:extLst>
          </p:cNvPr>
          <p:cNvSpPr/>
          <p:nvPr/>
        </p:nvSpPr>
        <p:spPr>
          <a:xfrm>
            <a:off x="7374904" y="5182478"/>
            <a:ext cx="2552700" cy="1200329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Environnement intérieur (C0²,COV,…)</a:t>
            </a:r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EF8AF4A1-0BC9-4B2A-8A5D-2E906D6CDA62}"/>
              </a:ext>
            </a:extLst>
          </p:cNvPr>
          <p:cNvSpPr/>
          <p:nvPr/>
        </p:nvSpPr>
        <p:spPr>
          <a:xfrm>
            <a:off x="4571999" y="3472327"/>
            <a:ext cx="406401" cy="505646"/>
          </a:xfrm>
          <a:prstGeom prst="arc">
            <a:avLst>
              <a:gd name="adj1" fmla="val 908126"/>
              <a:gd name="adj2" fmla="val 20416866"/>
            </a:avLst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040F380B-BD23-41D5-8268-8E175D0D83C5}"/>
              </a:ext>
            </a:extLst>
          </p:cNvPr>
          <p:cNvSpPr/>
          <p:nvPr/>
        </p:nvSpPr>
        <p:spPr>
          <a:xfrm>
            <a:off x="1528703" y="5690504"/>
            <a:ext cx="1958392" cy="782410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Objets connectés 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E4A53767-447C-41DA-8CBB-BEDA04350F10}"/>
              </a:ext>
            </a:extLst>
          </p:cNvPr>
          <p:cNvSpPr/>
          <p:nvPr/>
        </p:nvSpPr>
        <p:spPr>
          <a:xfrm>
            <a:off x="2234768" y="1095779"/>
            <a:ext cx="3292535" cy="1246258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Acteurs métiers</a:t>
            </a:r>
          </a:p>
          <a:p>
            <a:pPr algn="ctr"/>
            <a:r>
              <a:rPr lang="fr-FR" sz="2000" dirty="0"/>
              <a:t>(Pompiers/ maint./</a:t>
            </a:r>
            <a:r>
              <a:rPr lang="fr-FR" sz="2000" dirty="0" err="1"/>
              <a:t>nett</a:t>
            </a:r>
            <a:r>
              <a:rPr lang="fr-FR" sz="2000" dirty="0"/>
              <a:t>.)</a:t>
            </a: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3D44D473-C59B-4573-8023-0825096C9B6A}"/>
              </a:ext>
            </a:extLst>
          </p:cNvPr>
          <p:cNvSpPr/>
          <p:nvPr/>
        </p:nvSpPr>
        <p:spPr>
          <a:xfrm>
            <a:off x="9778270" y="3155311"/>
            <a:ext cx="2254033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Smart City</a:t>
            </a:r>
          </a:p>
          <a:p>
            <a:pPr algn="ctr"/>
            <a:r>
              <a:rPr lang="fr-FR" sz="2000" dirty="0"/>
              <a:t>(SIG)</a:t>
            </a:r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130A5E73-99ED-44A1-913F-19C4F073B83D}"/>
              </a:ext>
            </a:extLst>
          </p:cNvPr>
          <p:cNvSpPr/>
          <p:nvPr/>
        </p:nvSpPr>
        <p:spPr>
          <a:xfrm>
            <a:off x="7041173" y="4101992"/>
            <a:ext cx="2085619" cy="93469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Composants inertes</a:t>
            </a: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CA624810-7E49-40D7-B6D0-699917AA6818}"/>
              </a:ext>
            </a:extLst>
          </p:cNvPr>
          <p:cNvSpPr/>
          <p:nvPr/>
        </p:nvSpPr>
        <p:spPr>
          <a:xfrm>
            <a:off x="348766" y="2957366"/>
            <a:ext cx="1900444" cy="988946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Les autres gens</a:t>
            </a:r>
          </a:p>
        </p:txBody>
      </p: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7B3E67BE-7426-40CE-8214-718867054906}"/>
              </a:ext>
            </a:extLst>
          </p:cNvPr>
          <p:cNvCxnSpPr>
            <a:cxnSpLocks/>
            <a:stCxn id="16" idx="2"/>
            <a:endCxn id="4" idx="7"/>
          </p:cNvCxnSpPr>
          <p:nvPr/>
        </p:nvCxnSpPr>
        <p:spPr>
          <a:xfrm rot="10800000" flipV="1">
            <a:off x="6993366" y="2305561"/>
            <a:ext cx="1657889" cy="871704"/>
          </a:xfrm>
          <a:prstGeom prst="curved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>
            <a:extLst>
              <a:ext uri="{FF2B5EF4-FFF2-40B4-BE49-F238E27FC236}">
                <a16:creationId xmlns:a16="http://schemas.microsoft.com/office/drawing/2014/main" id="{BC495589-4C4F-4678-8437-FE0606471EDB}"/>
              </a:ext>
            </a:extLst>
          </p:cNvPr>
          <p:cNvSpPr txBox="1"/>
          <p:nvPr/>
        </p:nvSpPr>
        <p:spPr>
          <a:xfrm>
            <a:off x="7184760" y="2496435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F15</a:t>
            </a:r>
          </a:p>
        </p:txBody>
      </p: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955FFEA9-3331-4B75-A789-150AF0663897}"/>
              </a:ext>
            </a:extLst>
          </p:cNvPr>
          <p:cNvCxnSpPr>
            <a:cxnSpLocks/>
            <a:stCxn id="16" idx="3"/>
            <a:endCxn id="198" idx="5"/>
          </p:cNvCxnSpPr>
          <p:nvPr/>
        </p:nvCxnSpPr>
        <p:spPr>
          <a:xfrm rot="5400000">
            <a:off x="4902984" y="-276881"/>
            <a:ext cx="1146278" cy="7010453"/>
          </a:xfrm>
          <a:prstGeom prst="curvedConnector3">
            <a:avLst>
              <a:gd name="adj1" fmla="val 9851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63">
            <a:extLst>
              <a:ext uri="{FF2B5EF4-FFF2-40B4-BE49-F238E27FC236}">
                <a16:creationId xmlns:a16="http://schemas.microsoft.com/office/drawing/2014/main" id="{1B19FC53-F9A8-49EB-BFD3-009962A36DA8}"/>
              </a:ext>
            </a:extLst>
          </p:cNvPr>
          <p:cNvSpPr txBox="1"/>
          <p:nvPr/>
        </p:nvSpPr>
        <p:spPr>
          <a:xfrm flipH="1">
            <a:off x="3420515" y="3608641"/>
            <a:ext cx="5753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F16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45AAB92E-8BB9-43E8-B8CC-50B5EA900FE0}"/>
              </a:ext>
            </a:extLst>
          </p:cNvPr>
          <p:cNvCxnSpPr>
            <a:cxnSpLocks/>
            <a:stCxn id="4" idx="6"/>
            <a:endCxn id="77" idx="2"/>
          </p:cNvCxnSpPr>
          <p:nvPr/>
        </p:nvCxnSpPr>
        <p:spPr>
          <a:xfrm flipV="1">
            <a:off x="7447012" y="3649784"/>
            <a:ext cx="2331258" cy="89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>
            <a:extLst>
              <a:ext uri="{FF2B5EF4-FFF2-40B4-BE49-F238E27FC236}">
                <a16:creationId xmlns:a16="http://schemas.microsoft.com/office/drawing/2014/main" id="{3AA1C036-8AE3-4144-91FC-6B6426BFAAF3}"/>
              </a:ext>
            </a:extLst>
          </p:cNvPr>
          <p:cNvSpPr txBox="1"/>
          <p:nvPr/>
        </p:nvSpPr>
        <p:spPr>
          <a:xfrm>
            <a:off x="8584192" y="3438519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F11</a:t>
            </a:r>
          </a:p>
        </p:txBody>
      </p:sp>
      <p:cxnSp>
        <p:nvCxnSpPr>
          <p:cNvPr id="43" name="Connecteur : en angle 179">
            <a:extLst>
              <a:ext uri="{FF2B5EF4-FFF2-40B4-BE49-F238E27FC236}">
                <a16:creationId xmlns:a16="http://schemas.microsoft.com/office/drawing/2014/main" id="{8F1297B2-F410-4A0E-B62E-C8E4DA8F020C}"/>
              </a:ext>
            </a:extLst>
          </p:cNvPr>
          <p:cNvCxnSpPr>
            <a:cxnSpLocks/>
            <a:stCxn id="15" idx="2"/>
          </p:cNvCxnSpPr>
          <p:nvPr/>
        </p:nvCxnSpPr>
        <p:spPr>
          <a:xfrm rot="10800000" flipH="1" flipV="1">
            <a:off x="5962262" y="1797937"/>
            <a:ext cx="3994970" cy="2125028"/>
          </a:xfrm>
          <a:prstGeom prst="curvedConnector3">
            <a:avLst>
              <a:gd name="adj1" fmla="val -183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28E694E6-120B-4CA2-82EE-EC66CF45F9D7}"/>
              </a:ext>
            </a:extLst>
          </p:cNvPr>
          <p:cNvSpPr txBox="1"/>
          <p:nvPr/>
        </p:nvSpPr>
        <p:spPr>
          <a:xfrm>
            <a:off x="5014207" y="2228465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F12</a:t>
            </a:r>
          </a:p>
        </p:txBody>
      </p:sp>
      <p:cxnSp>
        <p:nvCxnSpPr>
          <p:cNvPr id="50" name="Connecteur : en angle 199">
            <a:extLst>
              <a:ext uri="{FF2B5EF4-FFF2-40B4-BE49-F238E27FC236}">
                <a16:creationId xmlns:a16="http://schemas.microsoft.com/office/drawing/2014/main" id="{310F3C64-0C81-451D-B881-DE51F94C6958}"/>
              </a:ext>
            </a:extLst>
          </p:cNvPr>
          <p:cNvCxnSpPr>
            <a:cxnSpLocks/>
          </p:cNvCxnSpPr>
          <p:nvPr/>
        </p:nvCxnSpPr>
        <p:spPr>
          <a:xfrm flipH="1">
            <a:off x="1970896" y="2344216"/>
            <a:ext cx="600647" cy="1457268"/>
          </a:xfrm>
          <a:prstGeom prst="curvedConnector4">
            <a:avLst>
              <a:gd name="adj1" fmla="val -370018"/>
              <a:gd name="adj2" fmla="val 12562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>
            <a:extLst>
              <a:ext uri="{FF2B5EF4-FFF2-40B4-BE49-F238E27FC236}">
                <a16:creationId xmlns:a16="http://schemas.microsoft.com/office/drawing/2014/main" id="{0D64DB41-76E9-45CB-BC07-472C0C25F120}"/>
              </a:ext>
            </a:extLst>
          </p:cNvPr>
          <p:cNvSpPr txBox="1"/>
          <p:nvPr/>
        </p:nvSpPr>
        <p:spPr>
          <a:xfrm>
            <a:off x="3989931" y="2475633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F14</a:t>
            </a:r>
          </a:p>
        </p:txBody>
      </p:sp>
      <p:cxnSp>
        <p:nvCxnSpPr>
          <p:cNvPr id="53" name="Connecteur : en angle 185">
            <a:extLst>
              <a:ext uri="{FF2B5EF4-FFF2-40B4-BE49-F238E27FC236}">
                <a16:creationId xmlns:a16="http://schemas.microsoft.com/office/drawing/2014/main" id="{211D7721-AB9F-4258-B7DB-B9D9B71F789C}"/>
              </a:ext>
            </a:extLst>
          </p:cNvPr>
          <p:cNvCxnSpPr>
            <a:cxnSpLocks/>
            <a:stCxn id="66" idx="6"/>
            <a:endCxn id="4" idx="4"/>
          </p:cNvCxnSpPr>
          <p:nvPr/>
        </p:nvCxnSpPr>
        <p:spPr>
          <a:xfrm flipV="1">
            <a:off x="3487095" y="4339515"/>
            <a:ext cx="2411069" cy="1742194"/>
          </a:xfrm>
          <a:prstGeom prst="curved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55">
            <a:extLst>
              <a:ext uri="{FF2B5EF4-FFF2-40B4-BE49-F238E27FC236}">
                <a16:creationId xmlns:a16="http://schemas.microsoft.com/office/drawing/2014/main" id="{D1652827-9A96-4280-AFCA-DA51E82BA744}"/>
              </a:ext>
            </a:extLst>
          </p:cNvPr>
          <p:cNvSpPr txBox="1"/>
          <p:nvPr/>
        </p:nvSpPr>
        <p:spPr>
          <a:xfrm>
            <a:off x="5395006" y="4692879"/>
            <a:ext cx="5245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F13</a:t>
            </a:r>
          </a:p>
        </p:txBody>
      </p:sp>
    </p:spTree>
    <p:extLst>
      <p:ext uri="{BB962C8B-B14F-4D97-AF65-F5344CB8AC3E}">
        <p14:creationId xmlns:p14="http://schemas.microsoft.com/office/powerpoint/2010/main" val="4172391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1BA66A9-3E6F-411A-8163-470F6DDE6A33}"/>
              </a:ext>
            </a:extLst>
          </p:cNvPr>
          <p:cNvSpPr txBox="1"/>
          <p:nvPr/>
        </p:nvSpPr>
        <p:spPr>
          <a:xfrm>
            <a:off x="239642" y="0"/>
            <a:ext cx="111506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Composant préfabriqué matière communicante : CPMC</a:t>
            </a:r>
            <a:endParaRPr lang="fr-FR" dirty="0"/>
          </a:p>
          <a:p>
            <a:r>
              <a:rPr lang="fr-FR" b="1" dirty="0"/>
              <a:t>F1 : </a:t>
            </a:r>
            <a:r>
              <a:rPr lang="fr-FR" dirty="0"/>
              <a:t>Le CPMC doit respecter les normes du bâtiment</a:t>
            </a:r>
          </a:p>
          <a:p>
            <a:r>
              <a:rPr lang="fr-FR" b="1" dirty="0"/>
              <a:t>F2 :</a:t>
            </a:r>
            <a:r>
              <a:rPr lang="fr-FR" dirty="0"/>
              <a:t> Le CPMC doit permettre de mesurer l’écart entre des paramètres interne et externe au bâtiment</a:t>
            </a:r>
          </a:p>
          <a:p>
            <a:r>
              <a:rPr lang="fr-FR" i="1" dirty="0"/>
              <a:t>Ex: Mesure de la différence thermique entre l’extérieur du bâtiment (la zone où j’habite) et l’intérieur (ma chambre)</a:t>
            </a:r>
          </a:p>
          <a:p>
            <a:r>
              <a:rPr lang="fr-FR" b="1" dirty="0"/>
              <a:t>F3 :</a:t>
            </a:r>
            <a:r>
              <a:rPr lang="fr-FR" dirty="0"/>
              <a:t> Le CPMC doit informer le gestionnaire des paramètres interne et externe au bâtiment par l’intermédiaire d’autres matières communicantes.</a:t>
            </a:r>
          </a:p>
          <a:p>
            <a:r>
              <a:rPr lang="fr-FR" i="1" dirty="0"/>
              <a:t>Ex: un bout de matière peut servir de relais aux informations mesurées par un autre bout de matière.</a:t>
            </a:r>
          </a:p>
          <a:p>
            <a:r>
              <a:rPr lang="fr-FR" b="1" dirty="0"/>
              <a:t>F4 :</a:t>
            </a:r>
            <a:r>
              <a:rPr lang="fr-FR" dirty="0"/>
              <a:t> Le CPMC doit permettre l’échange entre gestionnaires et utilisateurs</a:t>
            </a:r>
          </a:p>
          <a:p>
            <a:r>
              <a:rPr lang="fr-FR" b="1" dirty="0"/>
              <a:t>F5 : </a:t>
            </a:r>
            <a:r>
              <a:rPr lang="fr-FR" dirty="0"/>
              <a:t>Le CPMC doit donner des informations aux acteurs métiers</a:t>
            </a:r>
          </a:p>
          <a:p>
            <a:r>
              <a:rPr lang="fr-FR" b="1" dirty="0"/>
              <a:t>F6 :</a:t>
            </a:r>
            <a:r>
              <a:rPr lang="fr-FR" dirty="0"/>
              <a:t> Le CPMC doit remonter des données vers les acteurs métiers</a:t>
            </a:r>
          </a:p>
          <a:p>
            <a:r>
              <a:rPr lang="fr-FR" b="1" dirty="0"/>
              <a:t>F7 :</a:t>
            </a:r>
            <a:r>
              <a:rPr lang="fr-FR" dirty="0"/>
              <a:t> Le CPMC doit permettre au gestionnaire de collecter les datas nécessaires pour la gestion de son patrimoine</a:t>
            </a:r>
          </a:p>
          <a:p>
            <a:r>
              <a:rPr lang="fr-FR" b="1" dirty="0"/>
              <a:t>F8 :</a:t>
            </a:r>
            <a:r>
              <a:rPr lang="fr-FR" dirty="0"/>
              <a:t> Le CPMC doit mettre en relation les acteurs métiers avec le gestionnaire</a:t>
            </a:r>
          </a:p>
          <a:p>
            <a:r>
              <a:rPr lang="fr-FR" b="1" dirty="0"/>
              <a:t>F9 : </a:t>
            </a:r>
            <a:r>
              <a:rPr lang="fr-FR" dirty="0"/>
              <a:t>Le CPMC doit mettre en relation les Acteurs plus amonts avec le gestionnaire</a:t>
            </a:r>
          </a:p>
          <a:p>
            <a:r>
              <a:rPr lang="fr-FR" b="1" dirty="0"/>
              <a:t>F10 :</a:t>
            </a:r>
            <a:r>
              <a:rPr lang="fr-FR" dirty="0"/>
              <a:t> Le CPMC  doit permettre la relation avec l’utilisateur et le système d’information par contact direct (F10’ permettre de récupérer des données depuis la matière) </a:t>
            </a:r>
          </a:p>
          <a:p>
            <a:r>
              <a:rPr lang="fr-FR" i="1" dirty="0"/>
              <a:t>Ex: j’approche mon portable du CPMC et j’arrive à récupérer ses informations de traçabilité par exemple.</a:t>
            </a:r>
            <a:endParaRPr lang="fr-FR" dirty="0"/>
          </a:p>
          <a:p>
            <a:r>
              <a:rPr lang="fr-FR" b="1" dirty="0"/>
              <a:t>F11 :</a:t>
            </a:r>
            <a:r>
              <a:rPr lang="fr-FR" dirty="0"/>
              <a:t> Le CPMC doit permettre de renvoyer des informations vers le SIG</a:t>
            </a:r>
          </a:p>
          <a:p>
            <a:r>
              <a:rPr lang="fr-FR" i="1" dirty="0"/>
              <a:t>SIG = Système d’Information Géographique</a:t>
            </a:r>
            <a:endParaRPr lang="fr-FR" dirty="0"/>
          </a:p>
          <a:p>
            <a:r>
              <a:rPr lang="fr-FR" b="1" dirty="0"/>
              <a:t>F12 :</a:t>
            </a:r>
            <a:r>
              <a:rPr lang="fr-FR" dirty="0"/>
              <a:t> Le CPMC doit permettre de diffuser des contraintes d’usage issues des SIG vers le gestionnaire et utilisateur</a:t>
            </a:r>
          </a:p>
          <a:p>
            <a:r>
              <a:rPr lang="fr-FR" b="1" dirty="0"/>
              <a:t>F13 : </a:t>
            </a:r>
            <a:r>
              <a:rPr lang="fr-FR" dirty="0"/>
              <a:t>Le CPMC doit permettre de sécuriser l’information avec un niveau paramétrable</a:t>
            </a:r>
          </a:p>
          <a:p>
            <a:r>
              <a:rPr lang="fr-FR" i="1" dirty="0"/>
              <a:t>Ex: je suis un agent de maintenance, je peux avoir accès aux données structurelles du béton. Sinon non.</a:t>
            </a:r>
            <a:endParaRPr lang="fr-FR" dirty="0"/>
          </a:p>
          <a:p>
            <a:r>
              <a:rPr lang="fr-FR" b="1" dirty="0"/>
              <a:t>F14 :</a:t>
            </a:r>
            <a:r>
              <a:rPr lang="fr-FR" dirty="0"/>
              <a:t> Le CPMC doit sécuriser ses données au vu des différents « gens » autour de lui</a:t>
            </a:r>
          </a:p>
          <a:p>
            <a:r>
              <a:rPr lang="fr-FR" b="1" dirty="0"/>
              <a:t>F15 : </a:t>
            </a:r>
            <a:r>
              <a:rPr lang="fr-FR" dirty="0"/>
              <a:t>Le CPMC doit permettre des seuils d’accès aux données</a:t>
            </a:r>
          </a:p>
          <a:p>
            <a:r>
              <a:rPr lang="fr-FR" b="1" dirty="0"/>
              <a:t>F16 : </a:t>
            </a:r>
            <a:r>
              <a:rPr lang="fr-FR" dirty="0"/>
              <a:t>Le CPMC doit permettre de connaître l’origine des données produites par les acteurs amonts aux gens</a:t>
            </a:r>
            <a:endParaRPr lang="fr-FR" b="1" dirty="0"/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877251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1BA66A9-3E6F-411A-8163-470F6DDE6A33}"/>
              </a:ext>
            </a:extLst>
          </p:cNvPr>
          <p:cNvSpPr txBox="1"/>
          <p:nvPr/>
        </p:nvSpPr>
        <p:spPr>
          <a:xfrm>
            <a:off x="389835" y="0"/>
            <a:ext cx="9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u="sng" dirty="0"/>
              <a:t>Exemple </a:t>
            </a:r>
            <a:r>
              <a:rPr lang="fr-FR" i="1" u="sng" dirty="0" err="1"/>
              <a:t>Critérisation</a:t>
            </a:r>
            <a:r>
              <a:rPr lang="fr-FR" i="1" u="sng" dirty="0"/>
              <a:t> d’une fonction :</a:t>
            </a:r>
          </a:p>
          <a:p>
            <a:r>
              <a:rPr lang="fr-FR" dirty="0"/>
              <a:t> 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b="1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6ECED90-67F5-4F5F-917F-880EEE1AAF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742757"/>
              </p:ext>
            </p:extLst>
          </p:nvPr>
        </p:nvGraphicFramePr>
        <p:xfrm>
          <a:off x="972378" y="2138506"/>
          <a:ext cx="9742005" cy="3032981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283804">
                  <a:extLst>
                    <a:ext uri="{9D8B030D-6E8A-4147-A177-3AD203B41FA5}">
                      <a16:colId xmlns:a16="http://schemas.microsoft.com/office/drawing/2014/main" val="108353390"/>
                    </a:ext>
                  </a:extLst>
                </a:gridCol>
                <a:gridCol w="3737114">
                  <a:extLst>
                    <a:ext uri="{9D8B030D-6E8A-4147-A177-3AD203B41FA5}">
                      <a16:colId xmlns:a16="http://schemas.microsoft.com/office/drawing/2014/main" val="1163845433"/>
                    </a:ext>
                  </a:extLst>
                </a:gridCol>
                <a:gridCol w="2246244">
                  <a:extLst>
                    <a:ext uri="{9D8B030D-6E8A-4147-A177-3AD203B41FA5}">
                      <a16:colId xmlns:a16="http://schemas.microsoft.com/office/drawing/2014/main" val="1309265632"/>
                    </a:ext>
                  </a:extLst>
                </a:gridCol>
                <a:gridCol w="2474843">
                  <a:extLst>
                    <a:ext uri="{9D8B030D-6E8A-4147-A177-3AD203B41FA5}">
                      <a16:colId xmlns:a16="http://schemas.microsoft.com/office/drawing/2014/main" val="2102798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Critères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6709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fr-FR" dirty="0"/>
                        <a:t>F2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Mesure Température extérieure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+40/-40°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934331"/>
                  </a:ext>
                </a:extLst>
              </a:tr>
              <a:tr h="543781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Température intérieure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+10°/+25°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348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Humidité extérieure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0%/100%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187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Mesure Humidité intérieure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0%/100%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2217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Période de rafraîchissement mesure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toutes les heures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8469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Nombre de points de mesure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1 par pièce?</a:t>
                      </a:r>
                    </a:p>
                    <a:p>
                      <a:pPr algn="ctr"/>
                      <a:r>
                        <a:rPr lang="fr-FR" sz="1800" dirty="0"/>
                        <a:t>1 par m2?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72994"/>
                  </a:ext>
                </a:extLst>
              </a:tr>
            </a:tbl>
          </a:graphicData>
        </a:graphic>
      </p:graphicFrame>
      <p:sp>
        <p:nvSpPr>
          <p:cNvPr id="4" name="Légende : flèche vers le bas 3">
            <a:extLst>
              <a:ext uri="{FF2B5EF4-FFF2-40B4-BE49-F238E27FC236}">
                <a16:creationId xmlns:a16="http://schemas.microsoft.com/office/drawing/2014/main" id="{FC0FB378-C7D0-42DC-9A84-C6F977907987}"/>
              </a:ext>
            </a:extLst>
          </p:cNvPr>
          <p:cNvSpPr/>
          <p:nvPr/>
        </p:nvSpPr>
        <p:spPr>
          <a:xfrm>
            <a:off x="3027201" y="795866"/>
            <a:ext cx="2277534" cy="1412875"/>
          </a:xfrm>
          <a:prstGeom prst="downArrowCallou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Caractéristique de la fonction</a:t>
            </a:r>
          </a:p>
        </p:txBody>
      </p:sp>
      <p:sp>
        <p:nvSpPr>
          <p:cNvPr id="5" name="Légende : flèche vers le bas 4">
            <a:extLst>
              <a:ext uri="{FF2B5EF4-FFF2-40B4-BE49-F238E27FC236}">
                <a16:creationId xmlns:a16="http://schemas.microsoft.com/office/drawing/2014/main" id="{7F2953F8-2384-4531-943E-155A4975C26D}"/>
              </a:ext>
            </a:extLst>
          </p:cNvPr>
          <p:cNvSpPr/>
          <p:nvPr/>
        </p:nvSpPr>
        <p:spPr>
          <a:xfrm>
            <a:off x="5843380" y="795866"/>
            <a:ext cx="2277534" cy="1412875"/>
          </a:xfrm>
          <a:prstGeom prst="downArrowCallou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Valeur de la caractéristique</a:t>
            </a:r>
          </a:p>
        </p:txBody>
      </p:sp>
      <p:sp>
        <p:nvSpPr>
          <p:cNvPr id="6" name="Légende : flèche vers le bas 5">
            <a:extLst>
              <a:ext uri="{FF2B5EF4-FFF2-40B4-BE49-F238E27FC236}">
                <a16:creationId xmlns:a16="http://schemas.microsoft.com/office/drawing/2014/main" id="{6C3B072E-ACD5-4AEF-AD98-EC1BE91CDA1B}"/>
              </a:ext>
            </a:extLst>
          </p:cNvPr>
          <p:cNvSpPr/>
          <p:nvPr/>
        </p:nvSpPr>
        <p:spPr>
          <a:xfrm>
            <a:off x="8436849" y="1"/>
            <a:ext cx="2277534" cy="2208740"/>
          </a:xfrm>
          <a:prstGeom prst="downArrowCallout">
            <a:avLst>
              <a:gd name="adj1" fmla="val 15800"/>
              <a:gd name="adj2" fmla="val 18100"/>
              <a:gd name="adj3" fmla="val 12734"/>
              <a:gd name="adj4" fmla="val 78393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Indique si le respect du niveau:</a:t>
            </a:r>
          </a:p>
          <a:p>
            <a:pPr algn="ctr"/>
            <a:r>
              <a:rPr lang="fr-FR" dirty="0"/>
              <a:t>F0 – fondamental</a:t>
            </a:r>
          </a:p>
          <a:p>
            <a:pPr algn="ctr"/>
            <a:r>
              <a:rPr lang="fr-FR" dirty="0"/>
              <a:t>F1 à F3 (négociable à très négociable)</a:t>
            </a:r>
          </a:p>
        </p:txBody>
      </p:sp>
    </p:spTree>
    <p:extLst>
      <p:ext uri="{BB962C8B-B14F-4D97-AF65-F5344CB8AC3E}">
        <p14:creationId xmlns:p14="http://schemas.microsoft.com/office/powerpoint/2010/main" val="9635769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832</Words>
  <Application>Microsoft Office PowerPoint</Application>
  <PresentationFormat>Grand écran</PresentationFormat>
  <Paragraphs>170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Thème Office</vt:lpstr>
      <vt:lpstr>Analyse fonctionnelle Matière communicante</vt:lpstr>
      <vt:lpstr>Rappels méthodologiques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 fonctionnelle Matière communicante</dc:title>
  <dc:creator>William Derigent</dc:creator>
  <cp:lastModifiedBy>William Derigent</cp:lastModifiedBy>
  <cp:revision>7</cp:revision>
  <dcterms:created xsi:type="dcterms:W3CDTF">2018-02-08T08:31:31Z</dcterms:created>
  <dcterms:modified xsi:type="dcterms:W3CDTF">2018-02-08T09:11:02Z</dcterms:modified>
</cp:coreProperties>
</file>